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9" r:id="rId4"/>
    <p:sldId id="271" r:id="rId5"/>
    <p:sldId id="260" r:id="rId6"/>
    <p:sldId id="261" r:id="rId7"/>
    <p:sldId id="262" r:id="rId8"/>
    <p:sldId id="263" r:id="rId9"/>
    <p:sldId id="272" r:id="rId10"/>
    <p:sldId id="264" r:id="rId11"/>
    <p:sldId id="265" r:id="rId12"/>
    <p:sldId id="266" r:id="rId13"/>
    <p:sldId id="267" r:id="rId14"/>
    <p:sldId id="273" r:id="rId15"/>
    <p:sldId id="268" r:id="rId16"/>
    <p:sldId id="270"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4E6CBB-4181-49CF-83C7-8900F8490467}">
          <p14:sldIdLst>
            <p14:sldId id="256"/>
            <p14:sldId id="257"/>
            <p14:sldId id="259"/>
            <p14:sldId id="271"/>
            <p14:sldId id="260"/>
            <p14:sldId id="261"/>
            <p14:sldId id="262"/>
            <p14:sldId id="263"/>
            <p14:sldId id="272"/>
            <p14:sldId id="264"/>
            <p14:sldId id="265"/>
            <p14:sldId id="266"/>
            <p14:sldId id="267"/>
            <p14:sldId id="273"/>
            <p14:sldId id="268"/>
            <p14:sldId id="270"/>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r Elfeky" initials="OE" lastIdx="1" clrIdx="0">
    <p:extLst>
      <p:ext uri="{19B8F6BF-5375-455C-9EA6-DF929625EA0E}">
        <p15:presenceInfo xmlns:p15="http://schemas.microsoft.com/office/powerpoint/2012/main" userId="bf97aa8ad8ec12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F51B6-2812-4B41-8A6E-165A58DA03AF}"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B71DD-6217-40DF-8977-7B9EDDB0F069}" type="slidenum">
              <a:rPr lang="en-US" smtClean="0"/>
              <a:t>‹#›</a:t>
            </a:fld>
            <a:endParaRPr lang="en-US"/>
          </a:p>
        </p:txBody>
      </p:sp>
    </p:spTree>
    <p:extLst>
      <p:ext uri="{BB962C8B-B14F-4D97-AF65-F5344CB8AC3E}">
        <p14:creationId xmlns:p14="http://schemas.microsoft.com/office/powerpoint/2010/main" val="3759774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CART stands for Classification and </a:t>
            </a:r>
            <a:r>
              <a:rPr lang="en-US" b="0" i="0" dirty="0" err="1">
                <a:solidFill>
                  <a:srgbClr val="292929"/>
                </a:solidFill>
                <a:effectLst/>
                <a:latin typeface="charter"/>
              </a:rPr>
              <a:t>Regresstion</a:t>
            </a:r>
            <a:r>
              <a:rPr lang="en-US" b="0" i="0" dirty="0">
                <a:solidFill>
                  <a:srgbClr val="292929"/>
                </a:solidFill>
                <a:effectLst/>
                <a:latin typeface="charter"/>
              </a:rPr>
              <a:t> Tree. </a:t>
            </a:r>
          </a:p>
          <a:p>
            <a:r>
              <a:rPr lang="en-US" b="0" i="0" dirty="0">
                <a:solidFill>
                  <a:srgbClr val="292929"/>
                </a:solidFill>
                <a:effectLst/>
                <a:latin typeface="charter"/>
              </a:rPr>
              <a:t>It constructs binary trees using the feature and threshold that yields the largest information gain at each node.</a:t>
            </a:r>
            <a:endParaRPr lang="en-US" dirty="0"/>
          </a:p>
        </p:txBody>
      </p:sp>
      <p:sp>
        <p:nvSpPr>
          <p:cNvPr id="4" name="Slide Number Placeholder 3"/>
          <p:cNvSpPr>
            <a:spLocks noGrp="1"/>
          </p:cNvSpPr>
          <p:nvPr>
            <p:ph type="sldNum" sz="quarter" idx="5"/>
          </p:nvPr>
        </p:nvSpPr>
        <p:spPr/>
        <p:txBody>
          <a:bodyPr/>
          <a:lstStyle/>
          <a:p>
            <a:fld id="{379B71DD-6217-40DF-8977-7B9EDDB0F069}" type="slidenum">
              <a:rPr lang="en-US" smtClean="0"/>
              <a:t>10</a:t>
            </a:fld>
            <a:endParaRPr lang="en-US"/>
          </a:p>
        </p:txBody>
      </p:sp>
    </p:spTree>
    <p:extLst>
      <p:ext uri="{BB962C8B-B14F-4D97-AF65-F5344CB8AC3E}">
        <p14:creationId xmlns:p14="http://schemas.microsoft.com/office/powerpoint/2010/main" val="1427918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5204E6-17AC-4E10-8285-432786AAEB2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C51A1-3FC4-4F7B-83C6-00D2C5BA2CD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92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204E6-17AC-4E10-8285-432786AAEB2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163771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204E6-17AC-4E10-8285-432786AAEB2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12614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204E6-17AC-4E10-8285-432786AAEB2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50541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5204E6-17AC-4E10-8285-432786AAEB2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C51A1-3FC4-4F7B-83C6-00D2C5BA2CD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377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5204E6-17AC-4E10-8285-432786AAEB2E}"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1311974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5204E6-17AC-4E10-8285-432786AAEB2E}"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2580177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5204E6-17AC-4E10-8285-432786AAEB2E}"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216589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5204E6-17AC-4E10-8285-432786AAEB2E}" type="datetimeFigureOut">
              <a:rPr lang="en-US" smtClean="0"/>
              <a:t>4/18/2021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238143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5204E6-17AC-4E10-8285-432786AAEB2E}" type="datetimeFigureOut">
              <a:rPr lang="en-US" smtClean="0"/>
              <a:t>4/18/2021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29C51A1-3FC4-4F7B-83C6-00D2C5BA2CD5}" type="slidenum">
              <a:rPr lang="en-US" smtClean="0"/>
              <a:t>‹#›</a:t>
            </a:fld>
            <a:endParaRPr lang="en-US"/>
          </a:p>
        </p:txBody>
      </p:sp>
    </p:spTree>
    <p:extLst>
      <p:ext uri="{BB962C8B-B14F-4D97-AF65-F5344CB8AC3E}">
        <p14:creationId xmlns:p14="http://schemas.microsoft.com/office/powerpoint/2010/main" val="277391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5204E6-17AC-4E10-8285-432786AAEB2E}"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C51A1-3FC4-4F7B-83C6-00D2C5BA2CD5}" type="slidenum">
              <a:rPr lang="en-US" smtClean="0"/>
              <a:t>‹#›</a:t>
            </a:fld>
            <a:endParaRPr lang="en-US"/>
          </a:p>
        </p:txBody>
      </p:sp>
    </p:spTree>
    <p:extLst>
      <p:ext uri="{BB962C8B-B14F-4D97-AF65-F5344CB8AC3E}">
        <p14:creationId xmlns:p14="http://schemas.microsoft.com/office/powerpoint/2010/main" val="207641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5204E6-17AC-4E10-8285-432786AAEB2E}" type="datetimeFigureOut">
              <a:rPr lang="en-US" smtClean="0"/>
              <a:t>4/18/2021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29C51A1-3FC4-4F7B-83C6-00D2C5BA2CD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151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8F3A-9173-4125-B94E-770B282F7EE9}"/>
              </a:ext>
            </a:extLst>
          </p:cNvPr>
          <p:cNvSpPr>
            <a:spLocks noGrp="1"/>
          </p:cNvSpPr>
          <p:nvPr>
            <p:ph type="ctrTitle"/>
          </p:nvPr>
        </p:nvSpPr>
        <p:spPr>
          <a:xfrm>
            <a:off x="266699" y="1654176"/>
            <a:ext cx="11458575" cy="1774824"/>
          </a:xfrm>
        </p:spPr>
        <p:txBody>
          <a:bodyPr>
            <a:normAutofit fontScale="90000"/>
          </a:bodyPr>
          <a:lstStyle/>
          <a:p>
            <a:r>
              <a:rPr lang="en-US" sz="3600" b="1" dirty="0">
                <a:effectLst/>
                <a:latin typeface="Calibri" panose="020F0502020204030204" pitchFamily="34" charset="0"/>
                <a:ea typeface="Calibri" panose="020F0502020204030204" pitchFamily="34" charset="0"/>
                <a:cs typeface="Times New Roman" panose="02020603050405020304" pitchFamily="18" charset="0"/>
              </a:rPr>
              <a:t>Selecting Candidates to Provide Optimum Business Success</a:t>
            </a:r>
            <a:br>
              <a:rPr lang="en-US" sz="3600" b="1" dirty="0">
                <a:effectLst/>
                <a:latin typeface="Calibri" panose="020F0502020204030204" pitchFamily="34" charset="0"/>
                <a:ea typeface="Calibri" panose="020F0502020204030204" pitchFamily="34" charset="0"/>
                <a:cs typeface="Times New Roman" panose="02020603050405020304" pitchFamily="18" charset="0"/>
              </a:rPr>
            </a:br>
            <a:br>
              <a:rPr lang="en-US" sz="3600" b="1" dirty="0">
                <a:effectLst/>
                <a:latin typeface="Calibri" panose="020F0502020204030204" pitchFamily="34" charset="0"/>
                <a:ea typeface="Calibri" panose="020F0502020204030204" pitchFamily="34" charset="0"/>
                <a:cs typeface="Times New Roman" panose="02020603050405020304" pitchFamily="18" charset="0"/>
              </a:rPr>
            </a:br>
            <a:r>
              <a:rPr lang="en-US" sz="2800" dirty="0">
                <a:effectLst/>
                <a:latin typeface="Calibri" panose="020F0502020204030204" pitchFamily="34" charset="0"/>
                <a:ea typeface="Calibri" panose="020F0502020204030204" pitchFamily="34" charset="0"/>
                <a:cs typeface="Times New Roman" panose="02020603050405020304" pitchFamily="18" charset="0"/>
              </a:rPr>
              <a:t>ADS-502 Applied Data Mining</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Subtitle 2">
            <a:extLst>
              <a:ext uri="{FF2B5EF4-FFF2-40B4-BE49-F238E27FC236}">
                <a16:creationId xmlns:a16="http://schemas.microsoft.com/office/drawing/2014/main" id="{CF89BDB8-C391-4ED7-AF92-FC0FE547DE51}"/>
              </a:ext>
            </a:extLst>
          </p:cNvPr>
          <p:cNvSpPr>
            <a:spLocks noGrp="1"/>
          </p:cNvSpPr>
          <p:nvPr>
            <p:ph type="subTitle" idx="1"/>
          </p:nvPr>
        </p:nvSpPr>
        <p:spPr>
          <a:xfrm>
            <a:off x="4857750" y="5137943"/>
            <a:ext cx="6991350" cy="493712"/>
          </a:xfrm>
        </p:spPr>
        <p:txBody>
          <a:bodyPr>
            <a:normAutofit fontScale="92500"/>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By: </a:t>
            </a:r>
            <a:r>
              <a:rPr lang="en-US" sz="1800" dirty="0">
                <a:effectLst/>
                <a:latin typeface="Calibri" panose="020F0502020204030204" pitchFamily="34" charset="0"/>
                <a:ea typeface="Calibri" panose="020F0502020204030204" pitchFamily="34" charset="0"/>
                <a:cs typeface="Times New Roman" panose="02020603050405020304" pitchFamily="18" charset="0"/>
              </a:rPr>
              <a:t>Omar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Elfeky</a:t>
            </a:r>
            <a:r>
              <a:rPr lang="en-US" sz="1800" dirty="0">
                <a:effectLst/>
                <a:latin typeface="Calibri" panose="020F0502020204030204" pitchFamily="34" charset="0"/>
                <a:ea typeface="Calibri" panose="020F0502020204030204" pitchFamily="34" charset="0"/>
                <a:cs typeface="Times New Roman" panose="02020603050405020304" pitchFamily="18" charset="0"/>
              </a:rPr>
              <a:t>, Isabella T Oakes, and Ashutosh Singh</a:t>
            </a:r>
          </a:p>
          <a:p>
            <a:endParaRPr lang="en-US" dirty="0"/>
          </a:p>
        </p:txBody>
      </p:sp>
      <p:pic>
        <p:nvPicPr>
          <p:cNvPr id="4" name="Audio 3">
            <a:hlinkClick r:id="" action="ppaction://media"/>
            <a:extLst>
              <a:ext uri="{FF2B5EF4-FFF2-40B4-BE49-F238E27FC236}">
                <a16:creationId xmlns:a16="http://schemas.microsoft.com/office/drawing/2014/main" id="{D866CBDC-E5C5-42AB-8EE4-E7E2ED6DFB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6362174"/>
      </p:ext>
    </p:extLst>
  </p:cSld>
  <p:clrMapOvr>
    <a:masterClrMapping/>
  </p:clrMapOvr>
  <mc:AlternateContent xmlns:mc="http://schemas.openxmlformats.org/markup-compatibility/2006" xmlns:p14="http://schemas.microsoft.com/office/powerpoint/2010/main">
    <mc:Choice Requires="p14">
      <p:transition spd="slow" p14:dur="2000" advTm="10354"/>
    </mc:Choice>
    <mc:Fallback xmlns="">
      <p:transition spd="slow" advTm="10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91E2-9019-455C-9275-BDD6856CDE41}"/>
              </a:ext>
            </a:extLst>
          </p:cNvPr>
          <p:cNvSpPr>
            <a:spLocks noGrp="1"/>
          </p:cNvSpPr>
          <p:nvPr>
            <p:ph type="title"/>
          </p:nvPr>
        </p:nvSpPr>
        <p:spPr>
          <a:xfrm>
            <a:off x="838200" y="285116"/>
            <a:ext cx="6343650" cy="867410"/>
          </a:xfrm>
        </p:spPr>
        <p:txBody>
          <a:bodyPr>
            <a:normAutofit/>
          </a:bodyPr>
          <a:lstStyle/>
          <a:p>
            <a:r>
              <a:rPr lang="en-US" sz="4000" dirty="0">
                <a:latin typeface="+mn-lt"/>
              </a:rPr>
              <a:t>CART5.0 Decision tree</a:t>
            </a:r>
          </a:p>
        </p:txBody>
      </p:sp>
      <p:sp>
        <p:nvSpPr>
          <p:cNvPr id="6" name="Content Placeholder 2">
            <a:extLst>
              <a:ext uri="{FF2B5EF4-FFF2-40B4-BE49-F238E27FC236}">
                <a16:creationId xmlns:a16="http://schemas.microsoft.com/office/drawing/2014/main" id="{1C666583-4FAF-481B-982B-309745378FFE}"/>
              </a:ext>
            </a:extLst>
          </p:cNvPr>
          <p:cNvSpPr>
            <a:spLocks noGrp="1"/>
          </p:cNvSpPr>
          <p:nvPr>
            <p:ph idx="1"/>
          </p:nvPr>
        </p:nvSpPr>
        <p:spPr>
          <a:xfrm>
            <a:off x="1029334" y="1359217"/>
            <a:ext cx="10229216" cy="441325"/>
          </a:xfrm>
        </p:spPr>
        <p:txBody>
          <a:bodyPr>
            <a:normAutofit/>
          </a:bodyPr>
          <a:lstStyle/>
          <a:p>
            <a:pPr marL="0" indent="0">
              <a:buNone/>
            </a:pPr>
            <a:r>
              <a:rPr lang="en-US" sz="1400" i="1" dirty="0">
                <a:effectLst/>
                <a:latin typeface="Calibri" panose="020F0502020204030204" pitchFamily="34" charset="0"/>
                <a:ea typeface="Times New Roman" panose="02020603050405020304" pitchFamily="18" charset="0"/>
                <a:cs typeface="Times New Roman" panose="02020603050405020304" pitchFamily="18" charset="0"/>
              </a:rPr>
              <a:t>Cart5.0 Decision Tree of Target Using University Enrollment, City Development Index, and Experience</a:t>
            </a:r>
            <a:endParaRPr lang="en-US" sz="1400" dirty="0"/>
          </a:p>
        </p:txBody>
      </p:sp>
      <p:pic>
        <p:nvPicPr>
          <p:cNvPr id="4" name="Picture 3">
            <a:extLst>
              <a:ext uri="{FF2B5EF4-FFF2-40B4-BE49-F238E27FC236}">
                <a16:creationId xmlns:a16="http://schemas.microsoft.com/office/drawing/2014/main" id="{0DCA15A3-FD1B-4188-B61B-99E01992BB30}"/>
              </a:ext>
            </a:extLst>
          </p:cNvPr>
          <p:cNvPicPr/>
          <p:nvPr/>
        </p:nvPicPr>
        <p:blipFill>
          <a:blip r:embed="rId5"/>
          <a:stretch>
            <a:fillRect/>
          </a:stretch>
        </p:blipFill>
        <p:spPr>
          <a:xfrm>
            <a:off x="3239134" y="1800542"/>
            <a:ext cx="5175193" cy="4185285"/>
          </a:xfrm>
          <a:prstGeom prst="rect">
            <a:avLst/>
          </a:prstGeom>
        </p:spPr>
      </p:pic>
      <p:pic>
        <p:nvPicPr>
          <p:cNvPr id="8" name="Audio 7">
            <a:hlinkClick r:id="" action="ppaction://media"/>
            <a:extLst>
              <a:ext uri="{FF2B5EF4-FFF2-40B4-BE49-F238E27FC236}">
                <a16:creationId xmlns:a16="http://schemas.microsoft.com/office/drawing/2014/main" id="{2B9B8D3E-CDC5-428F-B3C7-C6044C7481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6624562"/>
      </p:ext>
    </p:extLst>
  </p:cSld>
  <p:clrMapOvr>
    <a:masterClrMapping/>
  </p:clrMapOvr>
  <mc:AlternateContent xmlns:mc="http://schemas.openxmlformats.org/markup-compatibility/2006" xmlns:p14="http://schemas.microsoft.com/office/powerpoint/2010/main">
    <mc:Choice Requires="p14">
      <p:transition spd="slow" p14:dur="2000" advTm="17655"/>
    </mc:Choice>
    <mc:Fallback xmlns="">
      <p:transition spd="slow" advTm="17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00F8-A19D-47E9-9DDD-35AB9B9191D7}"/>
              </a:ext>
            </a:extLst>
          </p:cNvPr>
          <p:cNvSpPr>
            <a:spLocks noGrp="1"/>
          </p:cNvSpPr>
          <p:nvPr>
            <p:ph type="title"/>
          </p:nvPr>
        </p:nvSpPr>
        <p:spPr>
          <a:xfrm>
            <a:off x="838200" y="369570"/>
            <a:ext cx="10515600" cy="910590"/>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Performance Metrics</a:t>
            </a:r>
            <a:endParaRPr lang="en-US" sz="3600" dirty="0"/>
          </a:p>
        </p:txBody>
      </p:sp>
      <p:sp>
        <p:nvSpPr>
          <p:cNvPr id="3" name="Content Placeholder 2">
            <a:extLst>
              <a:ext uri="{FF2B5EF4-FFF2-40B4-BE49-F238E27FC236}">
                <a16:creationId xmlns:a16="http://schemas.microsoft.com/office/drawing/2014/main" id="{C3819DED-EE67-488E-A42A-CCC9F08CFD1F}"/>
              </a:ext>
            </a:extLst>
          </p:cNvPr>
          <p:cNvSpPr>
            <a:spLocks noGrp="1"/>
          </p:cNvSpPr>
          <p:nvPr>
            <p:ph idx="1"/>
          </p:nvPr>
        </p:nvSpPr>
        <p:spPr>
          <a:xfrm>
            <a:off x="909320" y="1895476"/>
            <a:ext cx="10363200" cy="394970"/>
          </a:xfrm>
        </p:spPr>
        <p:txBody>
          <a:bodyPr>
            <a:normAutofit/>
          </a:bodyPr>
          <a:lstStyle/>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Confusion matrix for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Logistical Regression Model </a:t>
            </a:r>
            <a:r>
              <a:rPr lang="en-US" sz="1600" dirty="0">
                <a:effectLst/>
                <a:latin typeface="Calibri" panose="020F0502020204030204" pitchFamily="34" charset="0"/>
                <a:ea typeface="Calibri" panose="020F0502020204030204" pitchFamily="34" charset="0"/>
                <a:cs typeface="Times New Roman" panose="02020603050405020304" pitchFamily="18" charset="0"/>
              </a:rPr>
              <a:t>(Normalized and Absolute)</a:t>
            </a:r>
          </a:p>
          <a:p>
            <a:pPr marL="0" indent="0">
              <a:buNone/>
            </a:pPr>
            <a:endParaRPr lang="en-US" sz="1600" dirty="0"/>
          </a:p>
        </p:txBody>
      </p:sp>
      <p:pic>
        <p:nvPicPr>
          <p:cNvPr id="4" name="Picture 3">
            <a:extLst>
              <a:ext uri="{FF2B5EF4-FFF2-40B4-BE49-F238E27FC236}">
                <a16:creationId xmlns:a16="http://schemas.microsoft.com/office/drawing/2014/main" id="{D88DDADA-21F2-4593-8402-04DD4B8946B6}"/>
              </a:ext>
            </a:extLst>
          </p:cNvPr>
          <p:cNvPicPr/>
          <p:nvPr/>
        </p:nvPicPr>
        <p:blipFill>
          <a:blip r:embed="rId4"/>
          <a:stretch>
            <a:fillRect/>
          </a:stretch>
        </p:blipFill>
        <p:spPr>
          <a:xfrm>
            <a:off x="1543050" y="2454275"/>
            <a:ext cx="8813800" cy="3418205"/>
          </a:xfrm>
          <a:prstGeom prst="rect">
            <a:avLst/>
          </a:prstGeom>
        </p:spPr>
      </p:pic>
      <p:sp>
        <p:nvSpPr>
          <p:cNvPr id="14" name="Content Placeholder 2">
            <a:extLst>
              <a:ext uri="{FF2B5EF4-FFF2-40B4-BE49-F238E27FC236}">
                <a16:creationId xmlns:a16="http://schemas.microsoft.com/office/drawing/2014/main" id="{CE7C933A-B25A-431F-9451-49093DD69729}"/>
              </a:ext>
            </a:extLst>
          </p:cNvPr>
          <p:cNvSpPr txBox="1">
            <a:spLocks/>
          </p:cNvSpPr>
          <p:nvPr/>
        </p:nvSpPr>
        <p:spPr>
          <a:xfrm>
            <a:off x="5445760" y="6015989"/>
            <a:ext cx="1554480" cy="319404"/>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b="1" dirty="0">
                <a:latin typeface="Calibri" panose="020F0502020204030204" pitchFamily="34" charset="0"/>
                <a:ea typeface="Calibri" panose="020F0502020204030204" pitchFamily="34" charset="0"/>
                <a:cs typeface="Times New Roman" panose="02020603050405020304" pitchFamily="18" charset="0"/>
              </a:rPr>
              <a:t>Figure 1</a:t>
            </a:r>
          </a:p>
          <a:p>
            <a:pPr marL="0" indent="0">
              <a:buFont typeface="Calibri" panose="020F0502020204030204" pitchFamily="34" charset="0"/>
              <a:buNone/>
            </a:pPr>
            <a:endParaRPr lang="en-US" sz="1600" b="1" dirty="0"/>
          </a:p>
        </p:txBody>
      </p:sp>
      <p:pic>
        <p:nvPicPr>
          <p:cNvPr id="8" name="Audio 7">
            <a:hlinkClick r:id="" action="ppaction://media"/>
            <a:extLst>
              <a:ext uri="{FF2B5EF4-FFF2-40B4-BE49-F238E27FC236}">
                <a16:creationId xmlns:a16="http://schemas.microsoft.com/office/drawing/2014/main" id="{6C2540C6-8174-462D-96E2-75175C06E4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33250967"/>
      </p:ext>
    </p:extLst>
  </p:cSld>
  <p:clrMapOvr>
    <a:masterClrMapping/>
  </p:clrMapOvr>
  <mc:AlternateContent xmlns:mc="http://schemas.openxmlformats.org/markup-compatibility/2006">
    <mc:Choice xmlns:p14="http://schemas.microsoft.com/office/powerpoint/2010/main" Requires="p14">
      <p:transition spd="slow" p14:dur="2000" advTm="53836"/>
    </mc:Choice>
    <mc:Fallback>
      <p:transition spd="slow" advTm="5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8445CD-C56C-4BAC-8789-1A9EC1AA417C}"/>
              </a:ext>
            </a:extLst>
          </p:cNvPr>
          <p:cNvSpPr>
            <a:spLocks noGrp="1"/>
          </p:cNvSpPr>
          <p:nvPr>
            <p:ph type="title"/>
          </p:nvPr>
        </p:nvSpPr>
        <p:spPr>
          <a:xfrm>
            <a:off x="838200" y="400050"/>
            <a:ext cx="10515600" cy="1181100"/>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Performance Metrics</a:t>
            </a:r>
            <a:endParaRPr lang="en-US" sz="3600" dirty="0"/>
          </a:p>
        </p:txBody>
      </p:sp>
      <p:sp>
        <p:nvSpPr>
          <p:cNvPr id="5" name="Content Placeholder 2">
            <a:extLst>
              <a:ext uri="{FF2B5EF4-FFF2-40B4-BE49-F238E27FC236}">
                <a16:creationId xmlns:a16="http://schemas.microsoft.com/office/drawing/2014/main" id="{024A102F-4736-44EE-8D74-CD326656D102}"/>
              </a:ext>
            </a:extLst>
          </p:cNvPr>
          <p:cNvSpPr>
            <a:spLocks noGrp="1"/>
          </p:cNvSpPr>
          <p:nvPr>
            <p:ph idx="1"/>
          </p:nvPr>
        </p:nvSpPr>
        <p:spPr>
          <a:xfrm>
            <a:off x="990600" y="1790700"/>
            <a:ext cx="10515600" cy="346075"/>
          </a:xfrm>
        </p:spPr>
        <p:txBody>
          <a:bodyPr>
            <a:noAutofit/>
          </a:bodyPr>
          <a:lstStyle/>
          <a:p>
            <a:pPr marL="0" marR="0" indent="0">
              <a:lnSpc>
                <a:spcPct val="107000"/>
              </a:lnSpc>
              <a:spcBef>
                <a:spcPts val="0"/>
              </a:spcBef>
              <a:spcAft>
                <a:spcPts val="80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Confusion </a:t>
            </a:r>
            <a:r>
              <a:rPr lang="en-US" sz="1600" dirty="0">
                <a:latin typeface="Calibri" panose="020F0502020204030204" pitchFamily="34" charset="0"/>
                <a:ea typeface="Calibri" panose="020F0502020204030204" pitchFamily="34" charset="0"/>
                <a:cs typeface="Times New Roman" panose="02020603050405020304" pitchFamily="18" charset="0"/>
              </a:rPr>
              <a:t>matrix</a:t>
            </a:r>
            <a:r>
              <a:rPr lang="en-US" sz="1600" dirty="0">
                <a:effectLst/>
                <a:latin typeface="Calibri" panose="020F0502020204030204" pitchFamily="34" charset="0"/>
                <a:ea typeface="Calibri" panose="020F0502020204030204" pitchFamily="34" charset="0"/>
                <a:cs typeface="Times New Roman" panose="02020603050405020304" pitchFamily="18" charset="0"/>
              </a:rPr>
              <a:t> for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Random Forest Model </a:t>
            </a:r>
            <a:r>
              <a:rPr lang="en-US" sz="1600" dirty="0">
                <a:effectLst/>
                <a:latin typeface="Calibri" panose="020F0502020204030204" pitchFamily="34" charset="0"/>
                <a:ea typeface="Calibri" panose="020F0502020204030204" pitchFamily="34" charset="0"/>
                <a:cs typeface="Times New Roman" panose="02020603050405020304" pitchFamily="18" charset="0"/>
              </a:rPr>
              <a:t>(Normalized and Absolute)</a:t>
            </a:r>
          </a:p>
          <a:p>
            <a:pPr marL="0" indent="0">
              <a:buNone/>
            </a:pPr>
            <a:endParaRPr lang="en-US" sz="1600" dirty="0"/>
          </a:p>
        </p:txBody>
      </p:sp>
      <p:pic>
        <p:nvPicPr>
          <p:cNvPr id="6" name="Picture 5">
            <a:extLst>
              <a:ext uri="{FF2B5EF4-FFF2-40B4-BE49-F238E27FC236}">
                <a16:creationId xmlns:a16="http://schemas.microsoft.com/office/drawing/2014/main" id="{125356D1-0F46-4247-84D2-B8ED07004321}"/>
              </a:ext>
            </a:extLst>
          </p:cNvPr>
          <p:cNvPicPr/>
          <p:nvPr/>
        </p:nvPicPr>
        <p:blipFill>
          <a:blip r:embed="rId4"/>
          <a:stretch>
            <a:fillRect/>
          </a:stretch>
        </p:blipFill>
        <p:spPr>
          <a:xfrm>
            <a:off x="1809750" y="2515552"/>
            <a:ext cx="8010525" cy="3437573"/>
          </a:xfrm>
          <a:prstGeom prst="rect">
            <a:avLst/>
          </a:prstGeom>
        </p:spPr>
      </p:pic>
      <p:sp>
        <p:nvSpPr>
          <p:cNvPr id="7" name="Content Placeholder 2">
            <a:extLst>
              <a:ext uri="{FF2B5EF4-FFF2-40B4-BE49-F238E27FC236}">
                <a16:creationId xmlns:a16="http://schemas.microsoft.com/office/drawing/2014/main" id="{9C557152-F508-47EC-B660-C82F46E8F732}"/>
              </a:ext>
            </a:extLst>
          </p:cNvPr>
          <p:cNvSpPr txBox="1">
            <a:spLocks/>
          </p:cNvSpPr>
          <p:nvPr/>
        </p:nvSpPr>
        <p:spPr>
          <a:xfrm>
            <a:off x="5445760" y="6015989"/>
            <a:ext cx="904240" cy="315913"/>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b="1" dirty="0">
                <a:latin typeface="Calibri" panose="020F0502020204030204" pitchFamily="34" charset="0"/>
                <a:ea typeface="Calibri" panose="020F0502020204030204" pitchFamily="34" charset="0"/>
                <a:cs typeface="Times New Roman" panose="02020603050405020304" pitchFamily="18" charset="0"/>
              </a:rPr>
              <a:t>Figure 2</a:t>
            </a:r>
          </a:p>
          <a:p>
            <a:pPr marL="0" indent="0">
              <a:buFont typeface="Calibri" panose="020F0502020204030204" pitchFamily="34" charset="0"/>
              <a:buNone/>
            </a:pPr>
            <a:endParaRPr lang="en-US" sz="1600" b="1" dirty="0"/>
          </a:p>
        </p:txBody>
      </p:sp>
      <p:pic>
        <p:nvPicPr>
          <p:cNvPr id="8" name="Audio 7">
            <a:hlinkClick r:id="" action="ppaction://media"/>
            <a:extLst>
              <a:ext uri="{FF2B5EF4-FFF2-40B4-BE49-F238E27FC236}">
                <a16:creationId xmlns:a16="http://schemas.microsoft.com/office/drawing/2014/main" id="{B6FCEB37-D922-4940-8BCF-12D31A37BB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2385095"/>
      </p:ext>
    </p:extLst>
  </p:cSld>
  <p:clrMapOvr>
    <a:masterClrMapping/>
  </p:clrMapOvr>
  <mc:AlternateContent xmlns:mc="http://schemas.openxmlformats.org/markup-compatibility/2006">
    <mc:Choice xmlns:p14="http://schemas.microsoft.com/office/powerpoint/2010/main" Requires="p14">
      <p:transition spd="slow" p14:dur="2000" advTm="6186"/>
    </mc:Choice>
    <mc:Fallback>
      <p:transition spd="slow" advTm="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8445CD-C56C-4BAC-8789-1A9EC1AA417C}"/>
              </a:ext>
            </a:extLst>
          </p:cNvPr>
          <p:cNvSpPr>
            <a:spLocks noGrp="1"/>
          </p:cNvSpPr>
          <p:nvPr>
            <p:ph type="title"/>
          </p:nvPr>
        </p:nvSpPr>
        <p:spPr>
          <a:xfrm>
            <a:off x="838200" y="400050"/>
            <a:ext cx="10515600" cy="1181100"/>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Performance Metrics</a:t>
            </a:r>
            <a:endParaRPr lang="en-US" sz="3600" dirty="0"/>
          </a:p>
        </p:txBody>
      </p:sp>
      <p:sp>
        <p:nvSpPr>
          <p:cNvPr id="5" name="Content Placeholder 2">
            <a:extLst>
              <a:ext uri="{FF2B5EF4-FFF2-40B4-BE49-F238E27FC236}">
                <a16:creationId xmlns:a16="http://schemas.microsoft.com/office/drawing/2014/main" id="{024A102F-4736-44EE-8D74-CD326656D102}"/>
              </a:ext>
            </a:extLst>
          </p:cNvPr>
          <p:cNvSpPr>
            <a:spLocks noGrp="1"/>
          </p:cNvSpPr>
          <p:nvPr>
            <p:ph idx="1"/>
          </p:nvPr>
        </p:nvSpPr>
        <p:spPr>
          <a:xfrm>
            <a:off x="1038225" y="1847850"/>
            <a:ext cx="10515600" cy="346075"/>
          </a:xfrm>
        </p:spPr>
        <p:txBody>
          <a:bodyPr>
            <a:noAutofit/>
          </a:bodyPr>
          <a:lstStyle/>
          <a:p>
            <a:pPr marL="0" marR="0" indent="0">
              <a:lnSpc>
                <a:spcPct val="107000"/>
              </a:lnSpc>
              <a:spcBef>
                <a:spcPts val="0"/>
              </a:spcBef>
              <a:spcAft>
                <a:spcPts val="80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Confusion Matrix for </a:t>
            </a:r>
            <a:r>
              <a:rPr lang="en-US" sz="1600" b="1" dirty="0">
                <a:effectLst/>
                <a:latin typeface="Calibri" panose="020F0502020204030204" pitchFamily="34" charset="0"/>
                <a:ea typeface="Calibri" panose="020F0502020204030204" pitchFamily="34" charset="0"/>
                <a:cs typeface="Times New Roman" panose="02020603050405020304" pitchFamily="18" charset="0"/>
              </a:rPr>
              <a:t>Naïve Bayes Model </a:t>
            </a:r>
            <a:r>
              <a:rPr lang="en-US" sz="1600" dirty="0">
                <a:effectLst/>
                <a:latin typeface="Calibri" panose="020F0502020204030204" pitchFamily="34" charset="0"/>
                <a:ea typeface="Calibri" panose="020F0502020204030204" pitchFamily="34" charset="0"/>
                <a:cs typeface="Times New Roman" panose="02020603050405020304" pitchFamily="18" charset="0"/>
              </a:rPr>
              <a:t>(Normalized and Absolute)</a:t>
            </a:r>
          </a:p>
          <a:p>
            <a:pPr marL="0" indent="0">
              <a:buNone/>
            </a:pPr>
            <a:endParaRPr lang="en-US" sz="1600" dirty="0"/>
          </a:p>
        </p:txBody>
      </p:sp>
      <p:pic>
        <p:nvPicPr>
          <p:cNvPr id="6" name="Picture 5">
            <a:extLst>
              <a:ext uri="{FF2B5EF4-FFF2-40B4-BE49-F238E27FC236}">
                <a16:creationId xmlns:a16="http://schemas.microsoft.com/office/drawing/2014/main" id="{125356D1-0F46-4247-84D2-B8ED07004321}"/>
              </a:ext>
            </a:extLst>
          </p:cNvPr>
          <p:cNvPicPr/>
          <p:nvPr/>
        </p:nvPicPr>
        <p:blipFill>
          <a:blip r:embed="rId4"/>
          <a:stretch>
            <a:fillRect/>
          </a:stretch>
        </p:blipFill>
        <p:spPr>
          <a:xfrm>
            <a:off x="2090737" y="2563177"/>
            <a:ext cx="8010525" cy="3437573"/>
          </a:xfrm>
          <a:prstGeom prst="rect">
            <a:avLst/>
          </a:prstGeom>
        </p:spPr>
      </p:pic>
      <p:sp>
        <p:nvSpPr>
          <p:cNvPr id="7" name="Content Placeholder 2">
            <a:extLst>
              <a:ext uri="{FF2B5EF4-FFF2-40B4-BE49-F238E27FC236}">
                <a16:creationId xmlns:a16="http://schemas.microsoft.com/office/drawing/2014/main" id="{A480484B-F998-481C-AC5C-6EF66A525681}"/>
              </a:ext>
            </a:extLst>
          </p:cNvPr>
          <p:cNvSpPr txBox="1">
            <a:spLocks/>
          </p:cNvSpPr>
          <p:nvPr/>
        </p:nvSpPr>
        <p:spPr>
          <a:xfrm>
            <a:off x="5445760" y="6015988"/>
            <a:ext cx="863600" cy="3540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b="1" dirty="0">
                <a:latin typeface="Calibri" panose="020F0502020204030204" pitchFamily="34" charset="0"/>
                <a:ea typeface="Calibri" panose="020F0502020204030204" pitchFamily="34" charset="0"/>
                <a:cs typeface="Times New Roman" panose="02020603050405020304" pitchFamily="18" charset="0"/>
              </a:rPr>
              <a:t>Figure 3</a:t>
            </a:r>
          </a:p>
          <a:p>
            <a:pPr marL="0" indent="0">
              <a:buFont typeface="Calibri" panose="020F0502020204030204" pitchFamily="34" charset="0"/>
              <a:buNone/>
            </a:pPr>
            <a:endParaRPr lang="en-US" sz="1600" b="1" dirty="0"/>
          </a:p>
        </p:txBody>
      </p:sp>
      <p:pic>
        <p:nvPicPr>
          <p:cNvPr id="3" name="Audio 2">
            <a:hlinkClick r:id="" action="ppaction://media"/>
            <a:extLst>
              <a:ext uri="{FF2B5EF4-FFF2-40B4-BE49-F238E27FC236}">
                <a16:creationId xmlns:a16="http://schemas.microsoft.com/office/drawing/2014/main" id="{22BCD6C9-2793-4792-945B-F7758D0554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56912385"/>
      </p:ext>
    </p:extLst>
  </p:cSld>
  <p:clrMapOvr>
    <a:masterClrMapping/>
  </p:clrMapOvr>
  <mc:AlternateContent xmlns:mc="http://schemas.openxmlformats.org/markup-compatibility/2006">
    <mc:Choice xmlns:p14="http://schemas.microsoft.com/office/powerpoint/2010/main" Requires="p14">
      <p:transition spd="slow" p14:dur="2000" advTm="2692"/>
    </mc:Choice>
    <mc:Fallback>
      <p:transition spd="slow" advTm="2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BE71-35CD-4E45-A64E-DB20B8CA8D59}"/>
              </a:ext>
            </a:extLst>
          </p:cNvPr>
          <p:cNvSpPr>
            <a:spLocks noGrp="1"/>
          </p:cNvSpPr>
          <p:nvPr>
            <p:ph type="title"/>
          </p:nvPr>
        </p:nvSpPr>
        <p:spPr/>
        <p:txBody>
          <a:bodyPr/>
          <a:lstStyle/>
          <a:p>
            <a:r>
              <a:rPr lang="en-US" sz="4800" dirty="0">
                <a:effectLst/>
                <a:latin typeface="Calibri" panose="020F0502020204030204" pitchFamily="34" charset="0"/>
                <a:ea typeface="Calibri" panose="020F0502020204030204" pitchFamily="34" charset="0"/>
                <a:cs typeface="Times New Roman" panose="02020603050405020304" pitchFamily="18" charset="0"/>
              </a:rPr>
              <a:t>Performance Metrics</a:t>
            </a:r>
            <a:endParaRPr lang="en-US" dirty="0"/>
          </a:p>
        </p:txBody>
      </p:sp>
      <p:sp>
        <p:nvSpPr>
          <p:cNvPr id="3" name="Content Placeholder 2">
            <a:extLst>
              <a:ext uri="{FF2B5EF4-FFF2-40B4-BE49-F238E27FC236}">
                <a16:creationId xmlns:a16="http://schemas.microsoft.com/office/drawing/2014/main" id="{9BFD9C26-8BC7-46CC-98EF-20159BDB3044}"/>
              </a:ext>
            </a:extLst>
          </p:cNvPr>
          <p:cNvSpPr>
            <a:spLocks noGrp="1"/>
          </p:cNvSpPr>
          <p:nvPr>
            <p:ph idx="1"/>
          </p:nvPr>
        </p:nvSpPr>
        <p:spPr>
          <a:xfrm>
            <a:off x="1198880" y="1845734"/>
            <a:ext cx="10058400" cy="399626"/>
          </a:xfrm>
        </p:spPr>
        <p:txBody>
          <a:bodyPr>
            <a:normAutofit/>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Confusion matrix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Cart5.0 Decision Tree </a:t>
            </a:r>
            <a:r>
              <a:rPr lang="en-US" sz="1800" dirty="0">
                <a:effectLst/>
                <a:latin typeface="Calibri" panose="020F0502020204030204" pitchFamily="34" charset="0"/>
                <a:ea typeface="Calibri" panose="020F0502020204030204" pitchFamily="34" charset="0"/>
                <a:cs typeface="Times New Roman" panose="02020603050405020304" pitchFamily="18" charset="0"/>
              </a:rPr>
              <a:t>(Normalized and Absolute)</a:t>
            </a:r>
          </a:p>
          <a:p>
            <a:pPr marL="0" indent="0">
              <a:buNone/>
            </a:pPr>
            <a:endParaRPr lang="en-US" sz="1800" dirty="0"/>
          </a:p>
          <a:p>
            <a:endParaRPr lang="en-US" sz="1800" dirty="0"/>
          </a:p>
        </p:txBody>
      </p:sp>
      <p:pic>
        <p:nvPicPr>
          <p:cNvPr id="4" name="Picture 3">
            <a:extLst>
              <a:ext uri="{FF2B5EF4-FFF2-40B4-BE49-F238E27FC236}">
                <a16:creationId xmlns:a16="http://schemas.microsoft.com/office/drawing/2014/main" id="{145490C2-2D13-4C92-BC23-A4F106BBC08D}"/>
              </a:ext>
            </a:extLst>
          </p:cNvPr>
          <p:cNvPicPr/>
          <p:nvPr/>
        </p:nvPicPr>
        <p:blipFill>
          <a:blip r:embed="rId4"/>
          <a:stretch>
            <a:fillRect/>
          </a:stretch>
        </p:blipFill>
        <p:spPr>
          <a:xfrm>
            <a:off x="1262534" y="2495791"/>
            <a:ext cx="7736531" cy="3165659"/>
          </a:xfrm>
          <a:prstGeom prst="rect">
            <a:avLst/>
          </a:prstGeom>
        </p:spPr>
      </p:pic>
      <p:sp>
        <p:nvSpPr>
          <p:cNvPr id="5" name="Content Placeholder 2">
            <a:extLst>
              <a:ext uri="{FF2B5EF4-FFF2-40B4-BE49-F238E27FC236}">
                <a16:creationId xmlns:a16="http://schemas.microsoft.com/office/drawing/2014/main" id="{C70F080F-09AC-46C6-83D1-0BCF6AB0CA64}"/>
              </a:ext>
            </a:extLst>
          </p:cNvPr>
          <p:cNvSpPr txBox="1">
            <a:spLocks/>
          </p:cNvSpPr>
          <p:nvPr/>
        </p:nvSpPr>
        <p:spPr>
          <a:xfrm>
            <a:off x="4754880" y="5869094"/>
            <a:ext cx="1554480" cy="319404"/>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b="1" dirty="0">
                <a:latin typeface="Calibri" panose="020F0502020204030204" pitchFamily="34" charset="0"/>
                <a:ea typeface="Calibri" panose="020F0502020204030204" pitchFamily="34" charset="0"/>
                <a:cs typeface="Times New Roman" panose="02020603050405020304" pitchFamily="18" charset="0"/>
              </a:rPr>
              <a:t>Figure 4</a:t>
            </a:r>
          </a:p>
          <a:p>
            <a:pPr marL="0" indent="0">
              <a:buFont typeface="Calibri" panose="020F0502020204030204" pitchFamily="34" charset="0"/>
              <a:buNone/>
            </a:pPr>
            <a:endParaRPr lang="en-US" sz="1600" b="1" dirty="0"/>
          </a:p>
        </p:txBody>
      </p:sp>
      <p:pic>
        <p:nvPicPr>
          <p:cNvPr id="7" name="Audio 6">
            <a:hlinkClick r:id="" action="ppaction://media"/>
            <a:extLst>
              <a:ext uri="{FF2B5EF4-FFF2-40B4-BE49-F238E27FC236}">
                <a16:creationId xmlns:a16="http://schemas.microsoft.com/office/drawing/2014/main" id="{86294AE3-DEDC-4339-B91A-8FC80806C6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25975739"/>
      </p:ext>
    </p:extLst>
  </p:cSld>
  <p:clrMapOvr>
    <a:masterClrMapping/>
  </p:clrMapOvr>
  <mc:AlternateContent xmlns:mc="http://schemas.openxmlformats.org/markup-compatibility/2006">
    <mc:Choice xmlns:p14="http://schemas.microsoft.com/office/powerpoint/2010/main" Requires="p14">
      <p:transition spd="slow" p14:dur="2000" advTm="6627"/>
    </mc:Choice>
    <mc:Fallback>
      <p:transition spd="slow" advTm="6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3C09-667B-4FFD-858D-9EE84CB4CE7E}"/>
              </a:ext>
            </a:extLst>
          </p:cNvPr>
          <p:cNvSpPr>
            <a:spLocks noGrp="1"/>
          </p:cNvSpPr>
          <p:nvPr>
            <p:ph type="title"/>
          </p:nvPr>
        </p:nvSpPr>
        <p:spPr>
          <a:xfrm>
            <a:off x="809625" y="352425"/>
            <a:ext cx="10544175" cy="1338263"/>
          </a:xfrm>
        </p:spPr>
        <p:txBody>
          <a:bodyPr>
            <a:normAutofit/>
          </a:bodyPr>
          <a:lstStyle/>
          <a:p>
            <a:r>
              <a:rPr lang="en-US" sz="4000" dirty="0">
                <a:latin typeface="+mn-lt"/>
              </a:rPr>
              <a:t>Data mining result</a:t>
            </a:r>
          </a:p>
        </p:txBody>
      </p:sp>
      <p:sp>
        <p:nvSpPr>
          <p:cNvPr id="3" name="Content Placeholder 2">
            <a:extLst>
              <a:ext uri="{FF2B5EF4-FFF2-40B4-BE49-F238E27FC236}">
                <a16:creationId xmlns:a16="http://schemas.microsoft.com/office/drawing/2014/main" id="{F4F2AD09-6195-4A59-B081-E6AA74060675}"/>
              </a:ext>
            </a:extLst>
          </p:cNvPr>
          <p:cNvSpPr>
            <a:spLocks noGrp="1"/>
          </p:cNvSpPr>
          <p:nvPr>
            <p:ph idx="1"/>
          </p:nvPr>
        </p:nvSpPr>
        <p:spPr>
          <a:xfrm>
            <a:off x="939800" y="2093279"/>
            <a:ext cx="10515600" cy="538162"/>
          </a:xfrm>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the below table, Naïve Bayes model had the highest sensitivity, so would be the ideal choice.</a:t>
            </a:r>
            <a:endParaRPr lang="en-US" dirty="0"/>
          </a:p>
        </p:txBody>
      </p:sp>
      <p:pic>
        <p:nvPicPr>
          <p:cNvPr id="5" name="Picture 4">
            <a:extLst>
              <a:ext uri="{FF2B5EF4-FFF2-40B4-BE49-F238E27FC236}">
                <a16:creationId xmlns:a16="http://schemas.microsoft.com/office/drawing/2014/main" id="{AD4E1CEE-64E4-4898-8D87-6EDAF8B25229}"/>
              </a:ext>
            </a:extLst>
          </p:cNvPr>
          <p:cNvPicPr>
            <a:picLocks noChangeAspect="1"/>
          </p:cNvPicPr>
          <p:nvPr/>
        </p:nvPicPr>
        <p:blipFill>
          <a:blip r:embed="rId4"/>
          <a:stretch>
            <a:fillRect/>
          </a:stretch>
        </p:blipFill>
        <p:spPr>
          <a:xfrm>
            <a:off x="924560" y="2651760"/>
            <a:ext cx="9895840" cy="3383280"/>
          </a:xfrm>
          <a:prstGeom prst="rect">
            <a:avLst/>
          </a:prstGeom>
        </p:spPr>
      </p:pic>
      <p:pic>
        <p:nvPicPr>
          <p:cNvPr id="6" name="Audio 5">
            <a:hlinkClick r:id="" action="ppaction://media"/>
            <a:extLst>
              <a:ext uri="{FF2B5EF4-FFF2-40B4-BE49-F238E27FC236}">
                <a16:creationId xmlns:a16="http://schemas.microsoft.com/office/drawing/2014/main" id="{E93513CC-04A6-4A8B-8754-59B8B92929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43773365"/>
      </p:ext>
    </p:extLst>
  </p:cSld>
  <p:clrMapOvr>
    <a:masterClrMapping/>
  </p:clrMapOvr>
  <mc:AlternateContent xmlns:mc="http://schemas.openxmlformats.org/markup-compatibility/2006">
    <mc:Choice xmlns:p14="http://schemas.microsoft.com/office/powerpoint/2010/main" Requires="p14">
      <p:transition spd="slow" p14:dur="2000" advTm="84089"/>
    </mc:Choice>
    <mc:Fallback>
      <p:transition spd="slow" advTm="8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B84D-13FD-4BB2-85D0-D9054795FE20}"/>
              </a:ext>
            </a:extLst>
          </p:cNvPr>
          <p:cNvSpPr>
            <a:spLocks noGrp="1"/>
          </p:cNvSpPr>
          <p:nvPr>
            <p:ph type="title"/>
          </p:nvPr>
        </p:nvSpPr>
        <p:spPr/>
        <p:txBody>
          <a:bodyPr/>
          <a:lstStyle/>
          <a:p>
            <a:r>
              <a:rPr lang="en-US" b="1"/>
              <a:t>Reference</a:t>
            </a:r>
            <a:endParaRPr lang="en-US" b="1" dirty="0"/>
          </a:p>
        </p:txBody>
      </p:sp>
      <p:sp>
        <p:nvSpPr>
          <p:cNvPr id="3" name="Content Placeholder 2">
            <a:extLst>
              <a:ext uri="{FF2B5EF4-FFF2-40B4-BE49-F238E27FC236}">
                <a16:creationId xmlns:a16="http://schemas.microsoft.com/office/drawing/2014/main" id="{BC973FB7-7203-43F6-8D49-87B1A576BFBA}"/>
              </a:ext>
            </a:extLst>
          </p:cNvPr>
          <p:cNvSpPr>
            <a:spLocks noGrp="1"/>
          </p:cNvSpPr>
          <p:nvPr>
            <p:ph idx="1"/>
          </p:nvPr>
        </p:nvSpPr>
        <p:spPr>
          <a:xfrm>
            <a:off x="1097279" y="1845734"/>
            <a:ext cx="10761345" cy="1821391"/>
          </a:xfrm>
        </p:spPr>
        <p:txBody>
          <a:bodyPr/>
          <a:lstStyle/>
          <a:p>
            <a:endParaRPr lang="en-US" dirty="0"/>
          </a:p>
          <a:p>
            <a:r>
              <a:rPr lang="en-US" dirty="0"/>
              <a:t>HR Analytics: Job Change of Data Scientists. (2021, January). https://www.kaggle.com/arashnic/hr-analytics-job-change-of-data-scientists</a:t>
            </a:r>
          </a:p>
        </p:txBody>
      </p:sp>
      <p:pic>
        <p:nvPicPr>
          <p:cNvPr id="5" name="Audio 4">
            <a:hlinkClick r:id="" action="ppaction://media"/>
            <a:extLst>
              <a:ext uri="{FF2B5EF4-FFF2-40B4-BE49-F238E27FC236}">
                <a16:creationId xmlns:a16="http://schemas.microsoft.com/office/drawing/2014/main" id="{80D4F70A-6BD7-4485-B7E9-2C98B79934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37411542"/>
      </p:ext>
    </p:extLst>
  </p:cSld>
  <p:clrMapOvr>
    <a:masterClrMapping/>
  </p:clrMapOvr>
  <mc:AlternateContent xmlns:mc="http://schemas.openxmlformats.org/markup-compatibility/2006">
    <mc:Choice xmlns:p14="http://schemas.microsoft.com/office/powerpoint/2010/main" Requires="p14">
      <p:transition spd="slow" p14:dur="2000" advTm="7092"/>
    </mc:Choice>
    <mc:Fallback>
      <p:transition spd="slow" advTm="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79D53-8454-4926-AEF4-A06A2377B4CD}"/>
              </a:ext>
            </a:extLst>
          </p:cNvPr>
          <p:cNvSpPr>
            <a:spLocks noGrp="1"/>
          </p:cNvSpPr>
          <p:nvPr>
            <p:ph idx="1"/>
          </p:nvPr>
        </p:nvSpPr>
        <p:spPr>
          <a:xfrm>
            <a:off x="3181349" y="2533649"/>
            <a:ext cx="5057775" cy="1076325"/>
          </a:xfrm>
        </p:spPr>
        <p:txBody>
          <a:bodyPr>
            <a:normAutofit/>
          </a:bodyPr>
          <a:lstStyle/>
          <a:p>
            <a:pPr marL="0" indent="0" algn="ctr">
              <a:buNone/>
            </a:pPr>
            <a:r>
              <a:rPr lang="en-US" sz="6600" dirty="0"/>
              <a:t>Thank you</a:t>
            </a:r>
          </a:p>
        </p:txBody>
      </p:sp>
      <p:pic>
        <p:nvPicPr>
          <p:cNvPr id="4" name="Audio 3">
            <a:hlinkClick r:id="" action="ppaction://media"/>
            <a:extLst>
              <a:ext uri="{FF2B5EF4-FFF2-40B4-BE49-F238E27FC236}">
                <a16:creationId xmlns:a16="http://schemas.microsoft.com/office/drawing/2014/main" id="{3317123A-B4B7-45DB-AC88-AF93545F86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52451230"/>
      </p:ext>
    </p:extLst>
  </p:cSld>
  <p:clrMapOvr>
    <a:masterClrMapping/>
  </p:clrMapOvr>
  <mc:AlternateContent xmlns:mc="http://schemas.openxmlformats.org/markup-compatibility/2006">
    <mc:Choice xmlns:p14="http://schemas.microsoft.com/office/powerpoint/2010/main" Requires="p14">
      <p:transition spd="slow" p14:dur="2000" advTm="3492"/>
    </mc:Choice>
    <mc:Fallback>
      <p:transition spd="slow" advTm="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F476-8E08-42AB-B6A3-943FB282DA87}"/>
              </a:ext>
            </a:extLst>
          </p:cNvPr>
          <p:cNvSpPr>
            <a:spLocks noGrp="1"/>
          </p:cNvSpPr>
          <p:nvPr>
            <p:ph type="title"/>
          </p:nvPr>
        </p:nvSpPr>
        <p:spPr/>
        <p:txBody>
          <a:bodyPr/>
          <a:lstStyle/>
          <a:p>
            <a:r>
              <a:rPr lang="en-US" dirty="0">
                <a:latin typeface="+mn-lt"/>
              </a:rPr>
              <a:t>Table of contents</a:t>
            </a:r>
          </a:p>
        </p:txBody>
      </p:sp>
      <p:sp>
        <p:nvSpPr>
          <p:cNvPr id="3" name="Content Placeholder 2">
            <a:extLst>
              <a:ext uri="{FF2B5EF4-FFF2-40B4-BE49-F238E27FC236}">
                <a16:creationId xmlns:a16="http://schemas.microsoft.com/office/drawing/2014/main" id="{C42F6301-9DB5-431A-94E2-67E31F209062}"/>
              </a:ext>
            </a:extLst>
          </p:cNvPr>
          <p:cNvSpPr>
            <a:spLocks noGrp="1"/>
          </p:cNvSpPr>
          <p:nvPr>
            <p:ph idx="1"/>
          </p:nvPr>
        </p:nvSpPr>
        <p:spPr>
          <a:xfrm>
            <a:off x="1257300" y="2054225"/>
            <a:ext cx="10515600" cy="2136775"/>
          </a:xfrm>
        </p:spPr>
        <p:txBody>
          <a:bodyPr>
            <a:normAutofit fontScale="85000" lnSpcReduction="20000"/>
          </a:bodyPr>
          <a:lstStyle/>
          <a:p>
            <a:pPr>
              <a:buFont typeface="Wingdings" panose="05000000000000000000" pitchFamily="2" charset="2"/>
              <a:buChar char="§"/>
            </a:pPr>
            <a:r>
              <a:rPr lang="en-US" sz="2000" dirty="0"/>
              <a:t>  Business goal</a:t>
            </a:r>
          </a:p>
          <a:p>
            <a:pPr>
              <a:buFont typeface="Wingdings" panose="05000000000000000000" pitchFamily="2" charset="2"/>
              <a:buChar char="§"/>
            </a:pPr>
            <a:r>
              <a:rPr lang="en-US" sz="2000" dirty="0"/>
              <a:t>   Flowchart of Information Discovery</a:t>
            </a:r>
          </a:p>
          <a:p>
            <a:pPr>
              <a:buFont typeface="Wingdings" panose="05000000000000000000" pitchFamily="2" charset="2"/>
              <a:buChar char="§"/>
            </a:pPr>
            <a:r>
              <a:rPr lang="en-US" sz="2000" dirty="0"/>
              <a:t>  Data Exploration</a:t>
            </a:r>
          </a:p>
          <a:p>
            <a:pPr>
              <a:buFont typeface="Wingdings" panose="05000000000000000000" pitchFamily="2" charset="2"/>
              <a:buChar char="§"/>
            </a:pPr>
            <a:r>
              <a:rPr lang="en-US" sz="2000" dirty="0"/>
              <a:t>  Data mining method</a:t>
            </a:r>
          </a:p>
          <a:p>
            <a:pPr>
              <a:buFont typeface="Wingdings" panose="05000000000000000000" pitchFamily="2" charset="2"/>
              <a:buChar char="§"/>
            </a:pPr>
            <a:r>
              <a:rPr lang="en-US" sz="2000" dirty="0"/>
              <a:t>  Performance metrics</a:t>
            </a:r>
          </a:p>
          <a:p>
            <a:pPr>
              <a:buFont typeface="Wingdings" panose="05000000000000000000" pitchFamily="2" charset="2"/>
              <a:buChar char="§"/>
            </a:pPr>
            <a:r>
              <a:rPr lang="en-US" sz="2000" dirty="0"/>
              <a:t>  Data mining result</a:t>
            </a:r>
          </a:p>
        </p:txBody>
      </p:sp>
      <p:pic>
        <p:nvPicPr>
          <p:cNvPr id="4" name="Audio 3">
            <a:hlinkClick r:id="" action="ppaction://media"/>
            <a:extLst>
              <a:ext uri="{FF2B5EF4-FFF2-40B4-BE49-F238E27FC236}">
                <a16:creationId xmlns:a16="http://schemas.microsoft.com/office/drawing/2014/main" id="{39C09DEB-CCF2-49F6-ACC4-1DA4311C28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5563233"/>
      </p:ext>
    </p:extLst>
  </p:cSld>
  <p:clrMapOvr>
    <a:masterClrMapping/>
  </p:clrMapOvr>
  <mc:AlternateContent xmlns:mc="http://schemas.openxmlformats.org/markup-compatibility/2006" xmlns:p14="http://schemas.microsoft.com/office/powerpoint/2010/main">
    <mc:Choice Requires="p14">
      <p:transition spd="slow" p14:dur="2000" advTm="15995"/>
    </mc:Choice>
    <mc:Fallback xmlns="">
      <p:transition spd="slow" advTm="15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2831-3ED2-4856-BBEC-DEF3F71F7EAE}"/>
              </a:ext>
            </a:extLst>
          </p:cNvPr>
          <p:cNvSpPr>
            <a:spLocks noGrp="1"/>
          </p:cNvSpPr>
          <p:nvPr>
            <p:ph type="title"/>
          </p:nvPr>
        </p:nvSpPr>
        <p:spPr/>
        <p:txBody>
          <a:bodyPr/>
          <a:lstStyle/>
          <a:p>
            <a:r>
              <a:rPr lang="en-US" dirty="0">
                <a:latin typeface="+mn-lt"/>
              </a:rPr>
              <a:t>Business goal</a:t>
            </a:r>
          </a:p>
        </p:txBody>
      </p:sp>
      <p:sp>
        <p:nvSpPr>
          <p:cNvPr id="3" name="Content Placeholder 2">
            <a:extLst>
              <a:ext uri="{FF2B5EF4-FFF2-40B4-BE49-F238E27FC236}">
                <a16:creationId xmlns:a16="http://schemas.microsoft.com/office/drawing/2014/main" id="{49EBE2BB-E4F6-449B-9104-5196163F191D}"/>
              </a:ext>
            </a:extLst>
          </p:cNvPr>
          <p:cNvSpPr>
            <a:spLocks noGrp="1"/>
          </p:cNvSpPr>
          <p:nvPr>
            <p:ph idx="1"/>
          </p:nvPr>
        </p:nvSpPr>
        <p:spPr>
          <a:xfrm>
            <a:off x="1133475" y="2209801"/>
            <a:ext cx="10077449" cy="1828800"/>
          </a:xfrm>
        </p:spPr>
        <p:txBody>
          <a:bodyPr>
            <a:no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determine which candidates that sign up for the courses will go on to work for the company, and which are likely to stay at their current jobs.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By determining which candidates are most likely to work for the company, the time and money for the courses can be allocated only to candidates most likely to go on to work for the company.</a:t>
            </a:r>
          </a:p>
          <a:p>
            <a:endParaRPr lang="en-US" sz="1800" dirty="0"/>
          </a:p>
        </p:txBody>
      </p:sp>
      <p:pic>
        <p:nvPicPr>
          <p:cNvPr id="4" name="Audio 3">
            <a:hlinkClick r:id="" action="ppaction://media"/>
            <a:extLst>
              <a:ext uri="{FF2B5EF4-FFF2-40B4-BE49-F238E27FC236}">
                <a16:creationId xmlns:a16="http://schemas.microsoft.com/office/drawing/2014/main" id="{3E6663D2-5B86-4396-AD8F-5EDBC1B90A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7795764"/>
      </p:ext>
    </p:extLst>
  </p:cSld>
  <p:clrMapOvr>
    <a:masterClrMapping/>
  </p:clrMapOvr>
  <mc:AlternateContent xmlns:mc="http://schemas.openxmlformats.org/markup-compatibility/2006" xmlns:p14="http://schemas.microsoft.com/office/powerpoint/2010/main">
    <mc:Choice Requires="p14">
      <p:transition spd="slow" p14:dur="2000" advTm="40180"/>
    </mc:Choice>
    <mc:Fallback xmlns="">
      <p:transition spd="slow" advTm="4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2B2F-B1C7-4342-897A-028B114B4FAB}"/>
              </a:ext>
            </a:extLst>
          </p:cNvPr>
          <p:cNvSpPr>
            <a:spLocks noGrp="1"/>
          </p:cNvSpPr>
          <p:nvPr>
            <p:ph type="title"/>
          </p:nvPr>
        </p:nvSpPr>
        <p:spPr>
          <a:xfrm>
            <a:off x="1009650" y="638174"/>
            <a:ext cx="10146030" cy="838201"/>
          </a:xfrm>
        </p:spPr>
        <p:txBody>
          <a:bodyPr>
            <a:normAutofit/>
          </a:bodyPr>
          <a:lstStyle/>
          <a:p>
            <a:r>
              <a:rPr lang="en-US" sz="4000" dirty="0">
                <a:latin typeface="+mn-lt"/>
              </a:rPr>
              <a:t>Flowchart of Information Discovery</a:t>
            </a:r>
          </a:p>
        </p:txBody>
      </p:sp>
      <p:pic>
        <p:nvPicPr>
          <p:cNvPr id="4" name="Picture 3">
            <a:extLst>
              <a:ext uri="{FF2B5EF4-FFF2-40B4-BE49-F238E27FC236}">
                <a16:creationId xmlns:a16="http://schemas.microsoft.com/office/drawing/2014/main" id="{2893ADB7-522C-43FF-817B-74AA9449AE01}"/>
              </a:ext>
            </a:extLst>
          </p:cNvPr>
          <p:cNvPicPr/>
          <p:nvPr/>
        </p:nvPicPr>
        <p:blipFill>
          <a:blip r:embed="rId4"/>
          <a:stretch>
            <a:fillRect/>
          </a:stretch>
        </p:blipFill>
        <p:spPr>
          <a:xfrm>
            <a:off x="1095375" y="2631757"/>
            <a:ext cx="9934575" cy="2616518"/>
          </a:xfrm>
          <a:prstGeom prst="rect">
            <a:avLst/>
          </a:prstGeom>
        </p:spPr>
      </p:pic>
      <p:pic>
        <p:nvPicPr>
          <p:cNvPr id="7" name="Audio 6">
            <a:hlinkClick r:id="" action="ppaction://media"/>
            <a:extLst>
              <a:ext uri="{FF2B5EF4-FFF2-40B4-BE49-F238E27FC236}">
                <a16:creationId xmlns:a16="http://schemas.microsoft.com/office/drawing/2014/main" id="{D4843682-8715-43DF-BB07-6EB81B47D5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902781"/>
      </p:ext>
    </p:extLst>
  </p:cSld>
  <p:clrMapOvr>
    <a:masterClrMapping/>
  </p:clrMapOvr>
  <mc:AlternateContent xmlns:mc="http://schemas.openxmlformats.org/markup-compatibility/2006" xmlns:p14="http://schemas.microsoft.com/office/powerpoint/2010/main">
    <mc:Choice Requires="p14">
      <p:transition spd="slow" p14:dur="2000" advTm="29940"/>
    </mc:Choice>
    <mc:Fallback xmlns="">
      <p:transition spd="slow" advTm="2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1FD4-F0D9-48D9-874D-61A99C9DA42B}"/>
              </a:ext>
            </a:extLst>
          </p:cNvPr>
          <p:cNvSpPr>
            <a:spLocks noGrp="1"/>
          </p:cNvSpPr>
          <p:nvPr>
            <p:ph type="title"/>
          </p:nvPr>
        </p:nvSpPr>
        <p:spPr>
          <a:xfrm>
            <a:off x="838200" y="481330"/>
            <a:ext cx="10515600" cy="600075"/>
          </a:xfrm>
        </p:spPr>
        <p:txBody>
          <a:bodyPr>
            <a:normAutofit fontScale="90000"/>
          </a:bodyPr>
          <a:lstStyle/>
          <a:p>
            <a:r>
              <a:rPr lang="en-US" dirty="0">
                <a:latin typeface="+mn-lt"/>
              </a:rPr>
              <a:t>Data exploration</a:t>
            </a:r>
          </a:p>
        </p:txBody>
      </p:sp>
      <p:sp>
        <p:nvSpPr>
          <p:cNvPr id="3" name="Content Placeholder 2">
            <a:extLst>
              <a:ext uri="{FF2B5EF4-FFF2-40B4-BE49-F238E27FC236}">
                <a16:creationId xmlns:a16="http://schemas.microsoft.com/office/drawing/2014/main" id="{E623D98F-C156-476C-B2C1-6EB05ECC1DF5}"/>
              </a:ext>
            </a:extLst>
          </p:cNvPr>
          <p:cNvSpPr>
            <a:spLocks noGrp="1"/>
          </p:cNvSpPr>
          <p:nvPr>
            <p:ph idx="1"/>
          </p:nvPr>
        </p:nvSpPr>
        <p:spPr>
          <a:xfrm>
            <a:off x="1038224" y="1744346"/>
            <a:ext cx="10315575" cy="447040"/>
          </a:xfrm>
        </p:spPr>
        <p:txBody>
          <a:bodyPr>
            <a:normAutofit/>
          </a:bodyPr>
          <a:lstStyle/>
          <a:p>
            <a:pPr marL="0" indent="0">
              <a:buNone/>
            </a:pPr>
            <a:r>
              <a:rPr lang="en-US" sz="1800" dirty="0"/>
              <a:t>How data are correlated are shown with 4 figures using correlation and scatter matrix. </a:t>
            </a:r>
          </a:p>
        </p:txBody>
      </p:sp>
      <p:pic>
        <p:nvPicPr>
          <p:cNvPr id="4" name="Picture 3">
            <a:extLst>
              <a:ext uri="{FF2B5EF4-FFF2-40B4-BE49-F238E27FC236}">
                <a16:creationId xmlns:a16="http://schemas.microsoft.com/office/drawing/2014/main" id="{2287DBAD-5A5F-4DCF-8A01-DF66CE55E280}"/>
              </a:ext>
            </a:extLst>
          </p:cNvPr>
          <p:cNvPicPr/>
          <p:nvPr/>
        </p:nvPicPr>
        <p:blipFill>
          <a:blip r:embed="rId4"/>
          <a:stretch>
            <a:fillRect/>
          </a:stretch>
        </p:blipFill>
        <p:spPr>
          <a:xfrm>
            <a:off x="853440" y="3012724"/>
            <a:ext cx="4955540" cy="2800350"/>
          </a:xfrm>
          <a:prstGeom prst="rect">
            <a:avLst/>
          </a:prstGeom>
        </p:spPr>
      </p:pic>
      <p:pic>
        <p:nvPicPr>
          <p:cNvPr id="5" name="Picture 4">
            <a:extLst>
              <a:ext uri="{FF2B5EF4-FFF2-40B4-BE49-F238E27FC236}">
                <a16:creationId xmlns:a16="http://schemas.microsoft.com/office/drawing/2014/main" id="{117CF892-BC4D-41B9-9E39-163663D19FEB}"/>
              </a:ext>
            </a:extLst>
          </p:cNvPr>
          <p:cNvPicPr/>
          <p:nvPr/>
        </p:nvPicPr>
        <p:blipFill>
          <a:blip r:embed="rId5"/>
          <a:stretch>
            <a:fillRect/>
          </a:stretch>
        </p:blipFill>
        <p:spPr>
          <a:xfrm>
            <a:off x="6196011" y="2976995"/>
            <a:ext cx="5090160" cy="3018155"/>
          </a:xfrm>
          <a:prstGeom prst="rect">
            <a:avLst/>
          </a:prstGeom>
        </p:spPr>
      </p:pic>
      <p:sp>
        <p:nvSpPr>
          <p:cNvPr id="7" name="Rectangle 6">
            <a:extLst>
              <a:ext uri="{FF2B5EF4-FFF2-40B4-BE49-F238E27FC236}">
                <a16:creationId xmlns:a16="http://schemas.microsoft.com/office/drawing/2014/main" id="{0CAF184A-6102-4030-98B3-3B4426FFEDDB}"/>
              </a:ext>
            </a:extLst>
          </p:cNvPr>
          <p:cNvSpPr/>
          <p:nvPr/>
        </p:nvSpPr>
        <p:spPr>
          <a:xfrm>
            <a:off x="7532370" y="2422206"/>
            <a:ext cx="2235200" cy="44704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Figure 2</a:t>
            </a:r>
          </a:p>
        </p:txBody>
      </p:sp>
      <p:sp>
        <p:nvSpPr>
          <p:cNvPr id="8" name="Rectangle 7">
            <a:extLst>
              <a:ext uri="{FF2B5EF4-FFF2-40B4-BE49-F238E27FC236}">
                <a16:creationId xmlns:a16="http://schemas.microsoft.com/office/drawing/2014/main" id="{77271BC2-AF09-48AE-89AE-F6A9984E04D0}"/>
              </a:ext>
            </a:extLst>
          </p:cNvPr>
          <p:cNvSpPr/>
          <p:nvPr/>
        </p:nvSpPr>
        <p:spPr>
          <a:xfrm>
            <a:off x="2236470" y="2419985"/>
            <a:ext cx="2235200" cy="44704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Figure 1</a:t>
            </a:r>
          </a:p>
        </p:txBody>
      </p:sp>
      <p:sp>
        <p:nvSpPr>
          <p:cNvPr id="9" name="Title 1">
            <a:extLst>
              <a:ext uri="{FF2B5EF4-FFF2-40B4-BE49-F238E27FC236}">
                <a16:creationId xmlns:a16="http://schemas.microsoft.com/office/drawing/2014/main" id="{81424038-9928-49F5-9B1A-CF217FDDC76E}"/>
              </a:ext>
            </a:extLst>
          </p:cNvPr>
          <p:cNvSpPr txBox="1">
            <a:spLocks/>
          </p:cNvSpPr>
          <p:nvPr/>
        </p:nvSpPr>
        <p:spPr>
          <a:xfrm>
            <a:off x="591741" y="5985827"/>
            <a:ext cx="11008518" cy="4149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effectLst/>
                <a:latin typeface="Calibri" panose="020F0502020204030204" pitchFamily="34" charset="0"/>
                <a:ea typeface="Calibri" panose="020F0502020204030204" pitchFamily="34" charset="0"/>
                <a:cs typeface="Times New Roman" panose="02020603050405020304" pitchFamily="18" charset="0"/>
              </a:rPr>
              <a:t>Fig 1:</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Company Size Normalized and Absolute Distributions.                               </a:t>
            </a:r>
            <a:r>
              <a:rPr lang="en-US" sz="1400" b="1" i="1" dirty="0">
                <a:effectLst/>
                <a:latin typeface="Calibri" panose="020F0502020204030204" pitchFamily="34" charset="0"/>
                <a:ea typeface="Calibri" panose="020F0502020204030204" pitchFamily="34" charset="0"/>
                <a:cs typeface="Times New Roman" panose="02020603050405020304" pitchFamily="18" charset="0"/>
              </a:rPr>
              <a:t>Fig 2:</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City Development Index Normalized and Absolute Distributions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Audio 12">
            <a:hlinkClick r:id="" action="ppaction://media"/>
            <a:extLst>
              <a:ext uri="{FF2B5EF4-FFF2-40B4-BE49-F238E27FC236}">
                <a16:creationId xmlns:a16="http://schemas.microsoft.com/office/drawing/2014/main" id="{02F99FBF-A478-4A92-8D7F-F032C2DAA6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56271841"/>
      </p:ext>
    </p:extLst>
  </p:cSld>
  <p:clrMapOvr>
    <a:masterClrMapping/>
  </p:clrMapOvr>
  <mc:AlternateContent xmlns:mc="http://schemas.openxmlformats.org/markup-compatibility/2006" xmlns:p14="http://schemas.microsoft.com/office/powerpoint/2010/main">
    <mc:Choice Requires="p14">
      <p:transition spd="slow" p14:dur="2000" advTm="114242"/>
    </mc:Choice>
    <mc:Fallback xmlns="">
      <p:transition spd="slow" advTm="114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A4CB8A-C61F-43DB-ACCD-DC798F379026}"/>
              </a:ext>
            </a:extLst>
          </p:cNvPr>
          <p:cNvSpPr txBox="1">
            <a:spLocks/>
          </p:cNvSpPr>
          <p:nvPr/>
        </p:nvSpPr>
        <p:spPr>
          <a:xfrm>
            <a:off x="822960" y="802640"/>
            <a:ext cx="10530840" cy="58864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Data exploration</a:t>
            </a:r>
          </a:p>
        </p:txBody>
      </p:sp>
      <p:pic>
        <p:nvPicPr>
          <p:cNvPr id="5" name="Picture 4">
            <a:extLst>
              <a:ext uri="{FF2B5EF4-FFF2-40B4-BE49-F238E27FC236}">
                <a16:creationId xmlns:a16="http://schemas.microsoft.com/office/drawing/2014/main" id="{97E3382A-0E69-4430-8EF9-B7ACEBC8BFB3}"/>
              </a:ext>
            </a:extLst>
          </p:cNvPr>
          <p:cNvPicPr/>
          <p:nvPr/>
        </p:nvPicPr>
        <p:blipFill>
          <a:blip r:embed="rId4"/>
          <a:stretch>
            <a:fillRect/>
          </a:stretch>
        </p:blipFill>
        <p:spPr>
          <a:xfrm>
            <a:off x="574040" y="2529839"/>
            <a:ext cx="5186680" cy="2966085"/>
          </a:xfrm>
          <a:prstGeom prst="rect">
            <a:avLst/>
          </a:prstGeom>
        </p:spPr>
      </p:pic>
      <p:pic>
        <p:nvPicPr>
          <p:cNvPr id="6" name="Picture 5">
            <a:extLst>
              <a:ext uri="{FF2B5EF4-FFF2-40B4-BE49-F238E27FC236}">
                <a16:creationId xmlns:a16="http://schemas.microsoft.com/office/drawing/2014/main" id="{ED41593F-2061-4F92-9BF3-848CFC96089D}"/>
              </a:ext>
            </a:extLst>
          </p:cNvPr>
          <p:cNvPicPr/>
          <p:nvPr/>
        </p:nvPicPr>
        <p:blipFill>
          <a:blip r:embed="rId5"/>
          <a:stretch>
            <a:fillRect/>
          </a:stretch>
        </p:blipFill>
        <p:spPr>
          <a:xfrm>
            <a:off x="6167122" y="2631440"/>
            <a:ext cx="5681978" cy="2864484"/>
          </a:xfrm>
          <a:prstGeom prst="rect">
            <a:avLst/>
          </a:prstGeom>
        </p:spPr>
      </p:pic>
      <p:sp>
        <p:nvSpPr>
          <p:cNvPr id="7" name="Rectangle 6">
            <a:extLst>
              <a:ext uri="{FF2B5EF4-FFF2-40B4-BE49-F238E27FC236}">
                <a16:creationId xmlns:a16="http://schemas.microsoft.com/office/drawing/2014/main" id="{D264AEA3-45C0-4B50-B0B3-81D031C23659}"/>
              </a:ext>
            </a:extLst>
          </p:cNvPr>
          <p:cNvSpPr/>
          <p:nvPr/>
        </p:nvSpPr>
        <p:spPr>
          <a:xfrm>
            <a:off x="2344103" y="1998346"/>
            <a:ext cx="1646555" cy="44704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Figure 3</a:t>
            </a:r>
          </a:p>
        </p:txBody>
      </p:sp>
      <p:sp>
        <p:nvSpPr>
          <p:cNvPr id="8" name="Rectangle 7">
            <a:extLst>
              <a:ext uri="{FF2B5EF4-FFF2-40B4-BE49-F238E27FC236}">
                <a16:creationId xmlns:a16="http://schemas.microsoft.com/office/drawing/2014/main" id="{D01B6538-299C-46FD-981F-462D182D71FA}"/>
              </a:ext>
            </a:extLst>
          </p:cNvPr>
          <p:cNvSpPr/>
          <p:nvPr/>
        </p:nvSpPr>
        <p:spPr>
          <a:xfrm>
            <a:off x="8315324" y="1988821"/>
            <a:ext cx="1532573" cy="447040"/>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Figure 4</a:t>
            </a:r>
          </a:p>
        </p:txBody>
      </p:sp>
      <p:sp>
        <p:nvSpPr>
          <p:cNvPr id="10" name="Title 1">
            <a:extLst>
              <a:ext uri="{FF2B5EF4-FFF2-40B4-BE49-F238E27FC236}">
                <a16:creationId xmlns:a16="http://schemas.microsoft.com/office/drawing/2014/main" id="{8EA2D3AF-9C8A-4B08-B117-72855D4D97E6}"/>
              </a:ext>
            </a:extLst>
          </p:cNvPr>
          <p:cNvSpPr txBox="1">
            <a:spLocks/>
          </p:cNvSpPr>
          <p:nvPr/>
        </p:nvSpPr>
        <p:spPr>
          <a:xfrm>
            <a:off x="431007" y="5644355"/>
            <a:ext cx="10998993" cy="3032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i="1" dirty="0">
                <a:effectLst/>
                <a:latin typeface="Calibri" panose="020F0502020204030204" pitchFamily="34" charset="0"/>
                <a:ea typeface="Calibri" panose="020F0502020204030204" pitchFamily="34" charset="0"/>
                <a:cs typeface="Times New Roman" panose="02020603050405020304" pitchFamily="18" charset="0"/>
              </a:rPr>
              <a:t>Fig 3:</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Enrollment Normalized and Absolute Distributions.                                        </a:t>
            </a:r>
            <a:r>
              <a:rPr lang="en-US" sz="1400" b="1" i="1" dirty="0">
                <a:effectLst/>
                <a:latin typeface="Calibri" panose="020F0502020204030204" pitchFamily="34" charset="0"/>
                <a:ea typeface="Calibri" panose="020F0502020204030204" pitchFamily="34" charset="0"/>
                <a:cs typeface="Times New Roman" panose="02020603050405020304" pitchFamily="18" charset="0"/>
              </a:rPr>
              <a:t>Fig 4:</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Experience Normalized and Absolute Distributions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7EE9B2B2-ED1C-4337-A5F1-6B12D29494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24472079"/>
      </p:ext>
    </p:extLst>
  </p:cSld>
  <p:clrMapOvr>
    <a:masterClrMapping/>
  </p:clrMapOvr>
  <mc:AlternateContent xmlns:mc="http://schemas.openxmlformats.org/markup-compatibility/2006" xmlns:p14="http://schemas.microsoft.com/office/powerpoint/2010/main">
    <mc:Choice Requires="p14">
      <p:transition spd="slow" p14:dur="2000" advTm="29713"/>
    </mc:Choice>
    <mc:Fallback xmlns="">
      <p:transition spd="slow" advTm="29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45DDD-03F1-4861-B38A-50769E8ABEE9}"/>
              </a:ext>
            </a:extLst>
          </p:cNvPr>
          <p:cNvPicPr/>
          <p:nvPr/>
        </p:nvPicPr>
        <p:blipFill>
          <a:blip r:embed="rId4"/>
          <a:stretch>
            <a:fillRect/>
          </a:stretch>
        </p:blipFill>
        <p:spPr>
          <a:xfrm>
            <a:off x="965835" y="1852612"/>
            <a:ext cx="8971279" cy="3803333"/>
          </a:xfrm>
          <a:prstGeom prst="rect">
            <a:avLst/>
          </a:prstGeom>
        </p:spPr>
      </p:pic>
      <p:sp>
        <p:nvSpPr>
          <p:cNvPr id="5" name="Title 1">
            <a:extLst>
              <a:ext uri="{FF2B5EF4-FFF2-40B4-BE49-F238E27FC236}">
                <a16:creationId xmlns:a16="http://schemas.microsoft.com/office/drawing/2014/main" id="{8F83481E-FABB-4FFC-80AC-2031544AE373}"/>
              </a:ext>
            </a:extLst>
          </p:cNvPr>
          <p:cNvSpPr txBox="1">
            <a:spLocks/>
          </p:cNvSpPr>
          <p:nvPr/>
        </p:nvSpPr>
        <p:spPr>
          <a:xfrm>
            <a:off x="822960" y="802640"/>
            <a:ext cx="10530840" cy="58864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Data exploration</a:t>
            </a:r>
          </a:p>
        </p:txBody>
      </p:sp>
      <p:sp>
        <p:nvSpPr>
          <p:cNvPr id="6" name="Title 1">
            <a:extLst>
              <a:ext uri="{FF2B5EF4-FFF2-40B4-BE49-F238E27FC236}">
                <a16:creationId xmlns:a16="http://schemas.microsoft.com/office/drawing/2014/main" id="{B2E7C3F9-0BD5-4111-90CC-D7D107A449D9}"/>
              </a:ext>
            </a:extLst>
          </p:cNvPr>
          <p:cNvSpPr txBox="1">
            <a:spLocks/>
          </p:cNvSpPr>
          <p:nvPr/>
        </p:nvSpPr>
        <p:spPr>
          <a:xfrm>
            <a:off x="981074" y="5810250"/>
            <a:ext cx="10525125" cy="61023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i="1" dirty="0">
                <a:latin typeface="+mn-lt"/>
              </a:rPr>
              <a:t>Scatter Matrix for City Development Index, Experience, University Enrollment, and Company Size</a:t>
            </a:r>
          </a:p>
        </p:txBody>
      </p:sp>
      <p:pic>
        <p:nvPicPr>
          <p:cNvPr id="7" name="Audio 6">
            <a:hlinkClick r:id="" action="ppaction://media"/>
            <a:extLst>
              <a:ext uri="{FF2B5EF4-FFF2-40B4-BE49-F238E27FC236}">
                <a16:creationId xmlns:a16="http://schemas.microsoft.com/office/drawing/2014/main" id="{571E2339-6492-4F41-96B1-2E426815DF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4009430"/>
      </p:ext>
    </p:extLst>
  </p:cSld>
  <p:clrMapOvr>
    <a:masterClrMapping/>
  </p:clrMapOvr>
  <mc:AlternateContent xmlns:mc="http://schemas.openxmlformats.org/markup-compatibility/2006" xmlns:p14="http://schemas.microsoft.com/office/powerpoint/2010/main">
    <mc:Choice Requires="p14">
      <p:transition spd="slow" p14:dur="2000" advTm="59418"/>
    </mc:Choice>
    <mc:Fallback xmlns="">
      <p:transition spd="slow" advTm="5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0A35-2FD5-40B6-9F80-2FE2A0F55EC0}"/>
              </a:ext>
            </a:extLst>
          </p:cNvPr>
          <p:cNvSpPr>
            <a:spLocks noGrp="1"/>
          </p:cNvSpPr>
          <p:nvPr>
            <p:ph type="title"/>
          </p:nvPr>
        </p:nvSpPr>
        <p:spPr/>
        <p:txBody>
          <a:bodyPr>
            <a:normAutofit/>
          </a:bodyPr>
          <a:lstStyle/>
          <a:p>
            <a:r>
              <a:rPr lang="en-US" dirty="0">
                <a:latin typeface="+mn-lt"/>
              </a:rPr>
              <a:t>Data mining method</a:t>
            </a:r>
          </a:p>
        </p:txBody>
      </p:sp>
      <p:sp>
        <p:nvSpPr>
          <p:cNvPr id="3" name="Content Placeholder 2">
            <a:extLst>
              <a:ext uri="{FF2B5EF4-FFF2-40B4-BE49-F238E27FC236}">
                <a16:creationId xmlns:a16="http://schemas.microsoft.com/office/drawing/2014/main" id="{9335576A-01AC-4BF7-86B3-1269C11F450A}"/>
              </a:ext>
            </a:extLst>
          </p:cNvPr>
          <p:cNvSpPr>
            <a:spLocks noGrp="1"/>
          </p:cNvSpPr>
          <p:nvPr>
            <p:ph idx="1"/>
          </p:nvPr>
        </p:nvSpPr>
        <p:spPr>
          <a:xfrm>
            <a:off x="1181100" y="2092325"/>
            <a:ext cx="10515600" cy="2146300"/>
          </a:xfrm>
        </p:spPr>
        <p:txBody>
          <a:bodyPr/>
          <a:lstStyle/>
          <a:p>
            <a:r>
              <a:rPr lang="en-US" sz="1800" b="1" dirty="0">
                <a:latin typeface="Calibri" panose="020F0502020204030204" pitchFamily="34" charset="0"/>
                <a:ea typeface="Calibri" panose="020F0502020204030204" pitchFamily="34" charset="0"/>
                <a:cs typeface="Times New Roman" panose="02020603050405020304" pitchFamily="18" charset="0"/>
              </a:rPr>
              <a:t>We used 4 models:</a:t>
            </a:r>
            <a:r>
              <a:rPr lang="en-US" sz="1800" dirty="0">
                <a:latin typeface="Calibri" panose="020F0502020204030204" pitchFamily="34" charset="0"/>
                <a:ea typeface="Calibri" panose="020F0502020204030204" pitchFamily="34" charset="0"/>
                <a:cs typeface="Times New Roman" panose="02020603050405020304" pitchFamily="18" charset="0"/>
              </a:rPr>
              <a:t>  </a:t>
            </a:r>
          </a:p>
          <a:p>
            <a:pPr>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  L</a:t>
            </a:r>
            <a:r>
              <a:rPr lang="en-US" sz="1800" dirty="0">
                <a:effectLst/>
                <a:latin typeface="Calibri" panose="020F0502020204030204" pitchFamily="34" charset="0"/>
                <a:ea typeface="Calibri" panose="020F0502020204030204" pitchFamily="34" charset="0"/>
                <a:cs typeface="Times New Roman" panose="02020603050405020304" pitchFamily="18" charset="0"/>
              </a:rPr>
              <a:t>ogistical regression model</a:t>
            </a:r>
          </a:p>
          <a:p>
            <a:pPr>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Random Forest </a:t>
            </a:r>
            <a:endParaRPr lang="en-US" sz="1800" dirty="0">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Naïve Bayes</a:t>
            </a:r>
          </a:p>
          <a:p>
            <a:pPr>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CART5.0 decision tree</a:t>
            </a:r>
            <a:endParaRPr lang="en-US" dirty="0"/>
          </a:p>
        </p:txBody>
      </p:sp>
      <p:pic>
        <p:nvPicPr>
          <p:cNvPr id="5" name="Audio 4">
            <a:hlinkClick r:id="" action="ppaction://media"/>
            <a:extLst>
              <a:ext uri="{FF2B5EF4-FFF2-40B4-BE49-F238E27FC236}">
                <a16:creationId xmlns:a16="http://schemas.microsoft.com/office/drawing/2014/main" id="{3AB93BA9-A2E0-45C6-B658-E17697484F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81483421"/>
      </p:ext>
    </p:extLst>
  </p:cSld>
  <p:clrMapOvr>
    <a:masterClrMapping/>
  </p:clrMapOvr>
  <mc:AlternateContent xmlns:mc="http://schemas.openxmlformats.org/markup-compatibility/2006" xmlns:p14="http://schemas.microsoft.com/office/powerpoint/2010/main">
    <mc:Choice Requires="p14">
      <p:transition spd="slow" p14:dur="2000" advTm="34130"/>
    </mc:Choice>
    <mc:Fallback xmlns="">
      <p:transition spd="slow" advTm="34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E14E-10C3-4558-A8A9-E5756E13F615}"/>
              </a:ext>
            </a:extLst>
          </p:cNvPr>
          <p:cNvSpPr>
            <a:spLocks noGrp="1"/>
          </p:cNvSpPr>
          <p:nvPr>
            <p:ph type="title"/>
          </p:nvPr>
        </p:nvSpPr>
        <p:spPr/>
        <p:txBody>
          <a:bodyPr/>
          <a:lstStyle/>
          <a:p>
            <a:r>
              <a:rPr lang="en-US" dirty="0"/>
              <a:t>Logistical Regression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242666-7561-4CC3-AA55-10911C475831}"/>
                  </a:ext>
                </a:extLst>
              </p:cNvPr>
              <p:cNvSpPr>
                <a:spLocks noGrp="1"/>
              </p:cNvSpPr>
              <p:nvPr>
                <p:ph idx="1"/>
              </p:nvPr>
            </p:nvSpPr>
            <p:spPr/>
            <p:txBody>
              <a:bodyPr/>
              <a:lstStyle/>
              <a:p>
                <a:r>
                  <a:rPr lang="en-US" sz="1800" dirty="0">
                    <a:effectLst/>
                    <a:ea typeface="Calibri" panose="020F0502020204030204" pitchFamily="34"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=4.4984+0.1125</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−5.3316</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−0.0247</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𝜀</m:t>
                    </m:r>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dirty="0"/>
                  <a:t> : Enrolled in university</a:t>
                </a:r>
              </a:p>
              <a:p>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dirty="0"/>
                  <a:t> : City Development Index</a:t>
                </a:r>
              </a:p>
              <a:p>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3</m:t>
                        </m:r>
                      </m:sub>
                    </m:sSub>
                  </m:oMath>
                </a14:m>
                <a:r>
                  <a:rPr lang="en-US" dirty="0"/>
                  <a:t> : Experience</a:t>
                </a:r>
              </a:p>
            </p:txBody>
          </p:sp>
        </mc:Choice>
        <mc:Fallback xmlns="">
          <p:sp>
            <p:nvSpPr>
              <p:cNvPr id="3" name="Content Placeholder 2">
                <a:extLst>
                  <a:ext uri="{FF2B5EF4-FFF2-40B4-BE49-F238E27FC236}">
                    <a16:creationId xmlns:a16="http://schemas.microsoft.com/office/drawing/2014/main" id="{67242666-7561-4CC3-AA55-10911C475831}"/>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00E13C63-80D6-471B-9C7F-3D1385B1C8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pic>
        <p:nvPicPr>
          <p:cNvPr id="1026" name="Picture 2" descr="Fig. 3">
            <a:extLst>
              <a:ext uri="{FF2B5EF4-FFF2-40B4-BE49-F238E27FC236}">
                <a16:creationId xmlns:a16="http://schemas.microsoft.com/office/drawing/2014/main" id="{193354E2-D421-4C05-AC23-B43C2D6E9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0892" y="2665965"/>
            <a:ext cx="461962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7110"/>
      </p:ext>
    </p:extLst>
  </p:cSld>
  <p:clrMapOvr>
    <a:masterClrMapping/>
  </p:clrMapOvr>
  <mc:AlternateContent xmlns:mc="http://schemas.openxmlformats.org/markup-compatibility/2006" xmlns:p14="http://schemas.microsoft.com/office/powerpoint/2010/main">
    <mc:Choice Requires="p14">
      <p:transition spd="slow" p14:dur="2000" advTm="78104"/>
    </mc:Choice>
    <mc:Fallback xmlns="">
      <p:transition spd="slow" advTm="78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1416</TotalTime>
  <Words>416</Words>
  <Application>Microsoft Office PowerPoint</Application>
  <PresentationFormat>Widescreen</PresentationFormat>
  <Paragraphs>58</Paragraphs>
  <Slides>17</Slides>
  <Notes>1</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Calibri Light</vt:lpstr>
      <vt:lpstr>Cambria Math</vt:lpstr>
      <vt:lpstr>charter</vt:lpstr>
      <vt:lpstr>Wingdings</vt:lpstr>
      <vt:lpstr>Retrospect</vt:lpstr>
      <vt:lpstr>Selecting Candidates to Provide Optimum Business Success  ADS-502 Applied Data Mining </vt:lpstr>
      <vt:lpstr>Table of contents</vt:lpstr>
      <vt:lpstr>Business goal</vt:lpstr>
      <vt:lpstr>Flowchart of Information Discovery</vt:lpstr>
      <vt:lpstr>Data exploration</vt:lpstr>
      <vt:lpstr>PowerPoint Presentation</vt:lpstr>
      <vt:lpstr>PowerPoint Presentation</vt:lpstr>
      <vt:lpstr>Data mining method</vt:lpstr>
      <vt:lpstr>Logistical Regression Model </vt:lpstr>
      <vt:lpstr>CART5.0 Decision tree</vt:lpstr>
      <vt:lpstr>Performance Metrics</vt:lpstr>
      <vt:lpstr>Performance Metrics</vt:lpstr>
      <vt:lpstr>Performance Metrics</vt:lpstr>
      <vt:lpstr>Performance Metrics</vt:lpstr>
      <vt:lpstr>Data mining result</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Selecting Candidates to Provide Optimum Business Success  ADS-502 Applied Data Mining</dc:title>
  <dc:creator>Ashutosh</dc:creator>
  <cp:lastModifiedBy>Ashutosh</cp:lastModifiedBy>
  <cp:revision>29</cp:revision>
  <dcterms:created xsi:type="dcterms:W3CDTF">2021-04-18T17:56:35Z</dcterms:created>
  <dcterms:modified xsi:type="dcterms:W3CDTF">2021-04-19T21:19:00Z</dcterms:modified>
</cp:coreProperties>
</file>